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65938" cy="9994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5240" cy="501481"/>
          </a:xfrm>
          <a:prstGeom prst="rect">
            <a:avLst/>
          </a:prstGeom>
        </p:spPr>
        <p:txBody>
          <a:bodyPr vert="horz" lIns="92857" tIns="46429" rIns="92857" bIns="464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481"/>
          </a:xfrm>
          <a:prstGeom prst="rect">
            <a:avLst/>
          </a:prstGeom>
        </p:spPr>
        <p:txBody>
          <a:bodyPr vert="horz" lIns="92857" tIns="46429" rIns="92857" bIns="46429" rtlCol="0"/>
          <a:lstStyle>
            <a:lvl1pPr algn="r">
              <a:defRPr sz="1200"/>
            </a:lvl1pPr>
          </a:lstStyle>
          <a:p>
            <a:fld id="{17799227-E2C1-4DB0-9BD0-8B004830A290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93421"/>
            <a:ext cx="2975240" cy="501480"/>
          </a:xfrm>
          <a:prstGeom prst="rect">
            <a:avLst/>
          </a:prstGeom>
        </p:spPr>
        <p:txBody>
          <a:bodyPr vert="horz" lIns="92857" tIns="46429" rIns="92857" bIns="464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9109" y="9493421"/>
            <a:ext cx="2975240" cy="501480"/>
          </a:xfrm>
          <a:prstGeom prst="rect">
            <a:avLst/>
          </a:prstGeom>
        </p:spPr>
        <p:txBody>
          <a:bodyPr vert="horz" lIns="92857" tIns="46429" rIns="92857" bIns="46429" rtlCol="0" anchor="b"/>
          <a:lstStyle>
            <a:lvl1pPr algn="r">
              <a:defRPr sz="1200"/>
            </a:lvl1pPr>
          </a:lstStyle>
          <a:p>
            <a:fld id="{E3F3E0E4-FA13-4D6F-8B20-C69D2104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259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37476" y="2082090"/>
            <a:ext cx="6809426" cy="3659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事業概要</a:t>
            </a:r>
            <a:r>
              <a:rPr lang="ja-JP" altLang="en-US" sz="1200" dirty="0">
                <a:solidFill>
                  <a:schemeClr val="tx1"/>
                </a:solidFill>
              </a:rPr>
              <a:t>（誰に、</a:t>
            </a:r>
            <a:r>
              <a:rPr kumimoji="1" lang="ja-JP" altLang="en-US" sz="1200" dirty="0">
                <a:solidFill>
                  <a:schemeClr val="tx1"/>
                </a:solidFill>
              </a:rPr>
              <a:t>何を、</a:t>
            </a:r>
            <a:r>
              <a:rPr lang="ja-JP" altLang="en-US" sz="1200" dirty="0">
                <a:solidFill>
                  <a:schemeClr val="tx1"/>
                </a:solidFill>
              </a:rPr>
              <a:t>どうやって？図解もあると◎）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7124700" y="1143371"/>
            <a:ext cx="4929827" cy="21176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背景</a:t>
            </a:r>
            <a:r>
              <a:rPr lang="ja-JP" altLang="en-US" sz="1200" dirty="0">
                <a:solidFill>
                  <a:schemeClr val="tx1"/>
                </a:solidFill>
              </a:rPr>
              <a:t>（事業動機・顧客ニーズ・市場分析など）</a:t>
            </a:r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137475" y="5924280"/>
            <a:ext cx="6809426" cy="75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顧客のメリット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7124701" y="5180038"/>
            <a:ext cx="4929826" cy="1503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</a:rPr>
              <a:t>静岡の活性化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7124700" y="3448958"/>
            <a:ext cx="4929827" cy="1503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</a:rPr>
              <a:t>収益性・成長性</a:t>
            </a:r>
            <a:r>
              <a:rPr lang="ja-JP" altLang="en-US" sz="1200" dirty="0">
                <a:solidFill>
                  <a:schemeClr val="tx1"/>
                </a:solidFill>
              </a:rPr>
              <a:t>（単価、販売数、売上目標、利益など）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137474" y="934871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>
            <a:off x="137475" y="1143371"/>
            <a:ext cx="6809426" cy="75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本プランを一言で表すと、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1228298" y="122674"/>
            <a:ext cx="7477819" cy="662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プラン名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>
            <a:off x="8877300" y="122675"/>
            <a:ext cx="2273299" cy="662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solidFill>
                  <a:schemeClr val="tx1"/>
                </a:solidFill>
              </a:rPr>
              <a:t>代表者名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21" name="正方形/長方形 20"/>
          <p:cNvSpPr/>
          <p:nvPr userDrawn="1"/>
        </p:nvSpPr>
        <p:spPr>
          <a:xfrm>
            <a:off x="11283684" y="122675"/>
            <a:ext cx="770842" cy="662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部門</a:t>
            </a:r>
          </a:p>
        </p:txBody>
      </p:sp>
      <p:sp>
        <p:nvSpPr>
          <p:cNvPr id="2" name="正方形/長方形 1"/>
          <p:cNvSpPr/>
          <p:nvPr userDrawn="1"/>
        </p:nvSpPr>
        <p:spPr>
          <a:xfrm>
            <a:off x="98064" y="152040"/>
            <a:ext cx="1107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</a:rPr>
              <a:t>プラン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r>
              <a:rPr lang="ja-JP" altLang="en-US" sz="2400" b="1" dirty="0">
                <a:solidFill>
                  <a:srgbClr val="FF0000"/>
                </a:solidFill>
              </a:rPr>
              <a:t>概　要</a:t>
            </a: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9730857" y="6333712"/>
            <a:ext cx="2429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書類審査必須ページ</a:t>
            </a:r>
          </a:p>
        </p:txBody>
      </p:sp>
    </p:spTree>
    <p:extLst>
      <p:ext uri="{BB962C8B-B14F-4D97-AF65-F5344CB8AC3E}">
        <p14:creationId xmlns:p14="http://schemas.microsoft.com/office/powerpoint/2010/main" val="33393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⑨補足資料（任意）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3980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4E1B3D-D029-4C4F-ACBD-F5E2E5282150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B0896E-B0DD-4E33-A3A3-08FFACFA0C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3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①事業動機</a:t>
            </a:r>
            <a:r>
              <a:rPr kumimoji="1" lang="ja-JP" altLang="en-US" sz="1600" dirty="0">
                <a:solidFill>
                  <a:srgbClr val="FF0000"/>
                </a:solidFill>
              </a:rPr>
              <a:t>（ビジネスプランを始める動機）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968DBA-DE90-4E8C-8206-8D55F0FC1601}"/>
              </a:ext>
            </a:extLst>
          </p:cNvPr>
          <p:cNvSpPr/>
          <p:nvPr userDrawn="1"/>
        </p:nvSpPr>
        <p:spPr>
          <a:xfrm>
            <a:off x="9730857" y="6333712"/>
            <a:ext cx="2429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書類審査必須ページ</a:t>
            </a:r>
          </a:p>
        </p:txBody>
      </p:sp>
    </p:spTree>
    <p:extLst>
      <p:ext uri="{BB962C8B-B14F-4D97-AF65-F5344CB8AC3E}">
        <p14:creationId xmlns:p14="http://schemas.microsoft.com/office/powerpoint/2010/main" val="57051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23822" y="759655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23823" y="154547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②ターゲット顧客・ニーズ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 userDrawn="1"/>
        </p:nvSpPr>
        <p:spPr>
          <a:xfrm>
            <a:off x="9730857" y="6333712"/>
            <a:ext cx="2429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書類審査必須ページ</a:t>
            </a:r>
          </a:p>
        </p:txBody>
      </p:sp>
    </p:spTree>
    <p:extLst>
      <p:ext uri="{BB962C8B-B14F-4D97-AF65-F5344CB8AC3E}">
        <p14:creationId xmlns:p14="http://schemas.microsoft.com/office/powerpoint/2010/main" val="15770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788500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③商品・サービスの内容</a:t>
            </a:r>
            <a:endParaRPr kumimoji="1" lang="ja-JP" altLang="en-US" sz="1600" b="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 userDrawn="1"/>
        </p:nvSpPr>
        <p:spPr>
          <a:xfrm>
            <a:off x="9730857" y="6333712"/>
            <a:ext cx="2429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書類審査必須ページ</a:t>
            </a:r>
          </a:p>
        </p:txBody>
      </p:sp>
    </p:spTree>
    <p:extLst>
      <p:ext uri="{BB962C8B-B14F-4D97-AF65-F5344CB8AC3E}">
        <p14:creationId xmlns:p14="http://schemas.microsoft.com/office/powerpoint/2010/main" val="241372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④経営資源</a:t>
            </a:r>
            <a:r>
              <a:rPr kumimoji="1" lang="ja-JP" altLang="en-US" sz="1600" b="0" dirty="0"/>
              <a:t>（自社の強み等のほかに、プロフィール</a:t>
            </a:r>
            <a:r>
              <a:rPr kumimoji="1" lang="en-US" altLang="ja-JP" sz="1600" b="0" dirty="0"/>
              <a:t>(</a:t>
            </a:r>
            <a:r>
              <a:rPr kumimoji="1" lang="ja-JP" altLang="en-US" sz="1600" b="0" dirty="0"/>
              <a:t>年齢・略歴・資格など</a:t>
            </a:r>
            <a:r>
              <a:rPr kumimoji="1" lang="en-US" altLang="ja-JP" sz="1600" b="0" dirty="0"/>
              <a:t>)</a:t>
            </a:r>
            <a:r>
              <a:rPr kumimoji="1" lang="ja-JP" altLang="en-US" sz="1600" b="0" dirty="0" err="1"/>
              <a:t>、</a:t>
            </a:r>
            <a:r>
              <a:rPr kumimoji="1" lang="ja-JP" altLang="en-US" sz="1600" b="0" dirty="0"/>
              <a:t>設備の確保について</a:t>
            </a:r>
            <a:r>
              <a:rPr kumimoji="1" lang="en-US" altLang="ja-JP" sz="1600" b="0" dirty="0"/>
              <a:t>(</a:t>
            </a:r>
            <a:r>
              <a:rPr kumimoji="1" lang="ja-JP" altLang="en-US" sz="1600" b="0" dirty="0"/>
              <a:t>必要な場合</a:t>
            </a:r>
            <a:r>
              <a:rPr kumimoji="1" lang="en-US" altLang="ja-JP" sz="1600" b="0" dirty="0"/>
              <a:t>)</a:t>
            </a:r>
            <a:r>
              <a:rPr kumimoji="1" lang="ja-JP" altLang="en-US" sz="1600" b="0" dirty="0"/>
              <a:t>）</a:t>
            </a:r>
            <a:endParaRPr kumimoji="1" lang="ja-JP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9983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⑤事業で想定されるリスクと対策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4080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⑥資金計画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9133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⑦利益計画</a:t>
            </a:r>
            <a:r>
              <a:rPr kumimoji="1" lang="ja-JP" altLang="en-US" sz="1600" b="0" dirty="0"/>
              <a:t>（３年間の利益計画と、算定根拠を記入）</a:t>
            </a:r>
            <a:endParaRPr kumimoji="1" lang="ja-JP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27457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37474" y="692964"/>
            <a:ext cx="11917053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37474" y="154546"/>
            <a:ext cx="1191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dirty="0"/>
              <a:t>⑧静岡の活性化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2247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15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2521974" y="280888"/>
            <a:ext cx="5763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〇〇〇〇</a:t>
            </a:r>
            <a:endParaRPr kumimoji="1" lang="ja-JP" altLang="en-US" sz="20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21308" y="1706619"/>
            <a:ext cx="4603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〇〇〇〇</a:t>
            </a:r>
            <a:endParaRPr lang="en-US" altLang="ja-JP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9846" y="6291785"/>
            <a:ext cx="6338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〇〇〇〇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4248" y="2513099"/>
            <a:ext cx="6651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〇〇〇〇</a:t>
            </a:r>
            <a:endParaRPr kumimoji="1" lang="ja-JP" altLang="en-US" sz="12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96241" y="1552731"/>
            <a:ext cx="6599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〇〇〇〇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321308" y="3867928"/>
            <a:ext cx="4603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〇〇〇〇</a:t>
            </a:r>
            <a:endParaRPr lang="en-US" altLang="ja-JP" sz="1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21308" y="5585891"/>
            <a:ext cx="4603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〇〇〇〇</a:t>
            </a:r>
            <a:endParaRPr lang="en-US" altLang="ja-JP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551029" y="197616"/>
            <a:ext cx="1605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〇〇〇〇</a:t>
            </a:r>
            <a:endParaRPr kumimoji="1" lang="en-US" altLang="ja-JP" sz="1600" dirty="0"/>
          </a:p>
          <a:p>
            <a:r>
              <a:rPr kumimoji="1" lang="ja-JP" altLang="en-US" sz="1600" dirty="0"/>
              <a:t>〇〇〇〇〇〇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296651" y="428168"/>
            <a:ext cx="755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〇〇</a:t>
            </a:r>
          </a:p>
        </p:txBody>
      </p:sp>
    </p:spTree>
    <p:extLst>
      <p:ext uri="{BB962C8B-B14F-4D97-AF65-F5344CB8AC3E}">
        <p14:creationId xmlns:p14="http://schemas.microsoft.com/office/powerpoint/2010/main" val="187966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425123" y="174446"/>
            <a:ext cx="8575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/>
              <a:t>商品・サービス、必要な経営資源等、市場ニーズなどについて、調査したこと、事業されている方などに聞いてみたことを、記入してください。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7963" y="1008956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014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7963" y="994209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7963" y="1053827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896465" y="109315"/>
            <a:ext cx="7093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17475" indent="0" algn="l">
              <a:spcAft>
                <a:spcPts val="0"/>
              </a:spcAft>
            </a:pPr>
            <a:r>
              <a:rPr lang="ja-JP" altLang="ja-JP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事業の前提となるターゲットとしている顧客は誰か、またニーズの有無、地域、ターゲット市場の規模、市場の将来性等を踏まえてご記入ください。</a:t>
            </a:r>
          </a:p>
          <a:p>
            <a:pPr marL="0" indent="0" algn="l">
              <a:spcAft>
                <a:spcPts val="600"/>
              </a:spcAft>
            </a:pPr>
            <a:r>
              <a:rPr lang="ja-JP" altLang="ja-JP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※ターゲットへのアンケートや、既存・類似業種の分析やヒアリング等もあるとベターです。</a:t>
            </a:r>
          </a:p>
        </p:txBody>
      </p:sp>
    </p:spTree>
    <p:extLst>
      <p:ext uri="{BB962C8B-B14F-4D97-AF65-F5344CB8AC3E}">
        <p14:creationId xmlns:p14="http://schemas.microsoft.com/office/powerpoint/2010/main" val="247179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7963" y="973313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531255" y="117984"/>
            <a:ext cx="740019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ビジネスモデルを下記項目①～④に従い具体的かつ簡単にご記入ください。</a:t>
            </a:r>
            <a:endParaRPr lang="en-US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0"/>
              </a:spcAft>
            </a:pPr>
            <a:r>
              <a:rPr lang="ja-JP" altLang="ja-JP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①取扱い商品・サービスの具体的内容、顧客提供価値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②セールス（差別化）ポイント（類似サービス、類似商品との比較）③商品・サービスの販売チャネルについて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④商品・サービスの販売促進策について</a:t>
            </a:r>
          </a:p>
        </p:txBody>
      </p:sp>
    </p:spTree>
    <p:extLst>
      <p:ext uri="{BB962C8B-B14F-4D97-AF65-F5344CB8AC3E}">
        <p14:creationId xmlns:p14="http://schemas.microsoft.com/office/powerpoint/2010/main" val="1463404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7963" y="949963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78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7963" y="964711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147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827933"/>
              </p:ext>
            </p:extLst>
          </p:nvPr>
        </p:nvGraphicFramePr>
        <p:xfrm>
          <a:off x="502722" y="1647399"/>
          <a:ext cx="11186556" cy="423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426">
                  <a:extLst>
                    <a:ext uri="{9D8B030D-6E8A-4147-A177-3AD203B41FA5}">
                      <a16:colId xmlns:a16="http://schemas.microsoft.com/office/drawing/2014/main" val="3147772575"/>
                    </a:ext>
                  </a:extLst>
                </a:gridCol>
                <a:gridCol w="1864426">
                  <a:extLst>
                    <a:ext uri="{9D8B030D-6E8A-4147-A177-3AD203B41FA5}">
                      <a16:colId xmlns:a16="http://schemas.microsoft.com/office/drawing/2014/main" val="2755893132"/>
                    </a:ext>
                  </a:extLst>
                </a:gridCol>
                <a:gridCol w="1864426">
                  <a:extLst>
                    <a:ext uri="{9D8B030D-6E8A-4147-A177-3AD203B41FA5}">
                      <a16:colId xmlns:a16="http://schemas.microsoft.com/office/drawing/2014/main" val="1872342051"/>
                    </a:ext>
                  </a:extLst>
                </a:gridCol>
                <a:gridCol w="1864426">
                  <a:extLst>
                    <a:ext uri="{9D8B030D-6E8A-4147-A177-3AD203B41FA5}">
                      <a16:colId xmlns:a16="http://schemas.microsoft.com/office/drawing/2014/main" val="3116778262"/>
                    </a:ext>
                  </a:extLst>
                </a:gridCol>
                <a:gridCol w="1864426">
                  <a:extLst>
                    <a:ext uri="{9D8B030D-6E8A-4147-A177-3AD203B41FA5}">
                      <a16:colId xmlns:a16="http://schemas.microsoft.com/office/drawing/2014/main" val="2159605787"/>
                    </a:ext>
                  </a:extLst>
                </a:gridCol>
                <a:gridCol w="1864426">
                  <a:extLst>
                    <a:ext uri="{9D8B030D-6E8A-4147-A177-3AD203B41FA5}">
                      <a16:colId xmlns:a16="http://schemas.microsoft.com/office/drawing/2014/main" val="520745626"/>
                    </a:ext>
                  </a:extLst>
                </a:gridCol>
              </a:tblGrid>
              <a:tr h="5298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必要な資金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資金使途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資金調達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調達先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34117"/>
                  </a:ext>
                </a:extLst>
              </a:tr>
              <a:tr h="105970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設備資金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店舗・備品・車等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自己資金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41307"/>
                  </a:ext>
                </a:extLst>
              </a:tr>
              <a:tr h="52985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金融機関借入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3218"/>
                  </a:ext>
                </a:extLst>
              </a:tr>
              <a:tr h="52985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運転資金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ja-JP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仕入、経費支払等</a:t>
                      </a:r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667050"/>
                  </a:ext>
                </a:extLst>
              </a:tr>
              <a:tr h="105970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親族・知人等からの借入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38905"/>
                  </a:ext>
                </a:extLst>
              </a:tr>
              <a:tr h="5298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9646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034648" y="1278066"/>
            <a:ext cx="180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（単位：千円）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28232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931291"/>
              </p:ext>
            </p:extLst>
          </p:nvPr>
        </p:nvGraphicFramePr>
        <p:xfrm>
          <a:off x="486888" y="1109736"/>
          <a:ext cx="1109155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8218">
                  <a:extLst>
                    <a:ext uri="{9D8B030D-6E8A-4147-A177-3AD203B41FA5}">
                      <a16:colId xmlns:a16="http://schemas.microsoft.com/office/drawing/2014/main" val="3147772575"/>
                    </a:ext>
                  </a:extLst>
                </a:gridCol>
                <a:gridCol w="2561112">
                  <a:extLst>
                    <a:ext uri="{9D8B030D-6E8A-4147-A177-3AD203B41FA5}">
                      <a16:colId xmlns:a16="http://schemas.microsoft.com/office/drawing/2014/main" val="2755893132"/>
                    </a:ext>
                  </a:extLst>
                </a:gridCol>
                <a:gridCol w="2561112">
                  <a:extLst>
                    <a:ext uri="{9D8B030D-6E8A-4147-A177-3AD203B41FA5}">
                      <a16:colId xmlns:a16="http://schemas.microsoft.com/office/drawing/2014/main" val="1872342051"/>
                    </a:ext>
                  </a:extLst>
                </a:gridCol>
                <a:gridCol w="2561112">
                  <a:extLst>
                    <a:ext uri="{9D8B030D-6E8A-4147-A177-3AD203B41FA5}">
                      <a16:colId xmlns:a16="http://schemas.microsoft.com/office/drawing/2014/main" val="3116778262"/>
                    </a:ext>
                  </a:extLst>
                </a:gridCol>
              </a:tblGrid>
              <a:tr h="239042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１年目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２年目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３年目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34117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売上高　　　　　　　　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26221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売上原価（仕入額等）　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031487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経費　　　　　　　　　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232306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（内訳）人件費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161563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　　　　賃料・共益費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276849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　　　　広告宣伝費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629081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　　　　支払利息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839492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　　　　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64774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82422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97810"/>
                  </a:ext>
                </a:extLst>
              </a:tr>
              <a:tr h="2390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差引利益　①－②－③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0944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070274" y="771182"/>
            <a:ext cx="1638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（単位：千円）</a:t>
            </a:r>
            <a:endParaRPr kumimoji="1" lang="ja-JP" altLang="en-US" sz="16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3132" y="4921224"/>
            <a:ext cx="1638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算定根拠</a:t>
            </a:r>
            <a:r>
              <a:rPr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3381" y="5444444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819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42712" y="926612"/>
            <a:ext cx="1153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〇〇〇〇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035682" y="295457"/>
            <a:ext cx="76538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あなたの考える事業によって静岡にもたらされる影響や効果など、地域活性化についてご記入ください</a:t>
            </a:r>
            <a:r>
              <a:rPr kumimoji="1" lang="ja-JP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89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301</Words>
  <Application>Microsoft Office PowerPoint</Application>
  <PresentationFormat>ワイド画面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静岡市産学交流センター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Jimu14@center.local</dc:creator>
  <cp:lastModifiedBy>サポートスタッフ</cp:lastModifiedBy>
  <cp:revision>47</cp:revision>
  <cp:lastPrinted>2024-06-25T02:55:52Z</cp:lastPrinted>
  <dcterms:created xsi:type="dcterms:W3CDTF">2022-02-18T06:23:22Z</dcterms:created>
  <dcterms:modified xsi:type="dcterms:W3CDTF">2025-05-08T02:01:10Z</dcterms:modified>
</cp:coreProperties>
</file>